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7" r:id="rId9"/>
    <p:sldId id="306" r:id="rId10"/>
    <p:sldId id="263" r:id="rId11"/>
    <p:sldId id="265" r:id="rId12"/>
    <p:sldId id="264" r:id="rId13"/>
    <p:sldId id="287" r:id="rId14"/>
    <p:sldId id="358" r:id="rId1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F33A-8428-441F-9D16-C460FA0EC059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F4FE8-8AC7-4EDC-9B49-852DD83D3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77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675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7D45A-FB73-4153-9B97-8E0A2E7A8B99}" type="slidenum">
              <a:rPr lang="nl-NL" smtClean="0">
                <a:latin typeface="Arial" pitchFamily="34" charset="0"/>
              </a:rPr>
              <a:pPr/>
              <a:t>9</a:t>
            </a:fld>
            <a:endParaRPr 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9A8B-14D9-4B1C-98A2-0B9F522C85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8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CB6B5-E64A-4F23-AAEE-F62CA539C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nl-NL" dirty="0"/>
            </a:br>
            <a:br>
              <a:rPr lang="nl-NL" dirty="0"/>
            </a:br>
            <a:r>
              <a:rPr lang="nl-NL" dirty="0"/>
              <a:t>Intrathecale katheter in de thuiszorg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96CCF9-4C1C-4293-ACC7-BE3D5FE8D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3DE0E5-9997-4621-B677-0BC05E9CF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1333" y="2644031"/>
            <a:ext cx="5346157" cy="635000"/>
          </a:xfrm>
        </p:spPr>
        <p:txBody>
          <a:bodyPr/>
          <a:lstStyle/>
          <a:p>
            <a:pPr algn="ctr"/>
            <a:r>
              <a:rPr lang="nl-NL" dirty="0"/>
              <a:t>Floor Kooijmans</a:t>
            </a:r>
          </a:p>
          <a:p>
            <a:pPr algn="ctr"/>
            <a:r>
              <a:rPr lang="nl-NL" dirty="0"/>
              <a:t>Verpleegkundig consulent Pijn en </a:t>
            </a:r>
            <a:r>
              <a:rPr lang="nl-NL" dirty="0" err="1"/>
              <a:t>Palliatievezorg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14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376" y="518925"/>
            <a:ext cx="8100000" cy="533400"/>
          </a:xfrm>
        </p:spPr>
        <p:txBody>
          <a:bodyPr/>
          <a:lstStyle/>
          <a:p>
            <a:r>
              <a:rPr lang="pt-BR" sz="2400" dirty="0">
                <a:cs typeface="Arial" charset="0"/>
              </a:rPr>
              <a:t>Techniek van inbrengen</a:t>
            </a:r>
            <a:endParaRPr lang="nl-NL" sz="2400" dirty="0"/>
          </a:p>
        </p:txBody>
      </p:sp>
      <p:pic>
        <p:nvPicPr>
          <p:cNvPr id="4" name="Picture 3" descr="C:\Mvc-634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1" y="1383618"/>
            <a:ext cx="4192884" cy="31446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9157" y="1360885"/>
          <a:ext cx="4125688" cy="309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3" imgW="19504762" imgH="14628571" progId="">
                  <p:embed/>
                </p:oleObj>
              </mc:Choice>
              <mc:Fallback>
                <p:oleObj name="Photo Editor Photo" r:id="rId3" imgW="19504762" imgH="14628571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157" y="1360885"/>
                        <a:ext cx="4125688" cy="3094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6528" y="534260"/>
            <a:ext cx="8100000" cy="533400"/>
          </a:xfrm>
        </p:spPr>
        <p:txBody>
          <a:bodyPr/>
          <a:lstStyle/>
          <a:p>
            <a:r>
              <a:rPr lang="nl-NL" sz="2400" dirty="0">
                <a:cs typeface="Arial" charset="0"/>
              </a:rPr>
              <a:t>Afplakken van de </a:t>
            </a:r>
            <a:r>
              <a:rPr lang="nl-NL" sz="2400" dirty="0" err="1">
                <a:cs typeface="Arial" charset="0"/>
              </a:rPr>
              <a:t>intrathecaal</a:t>
            </a:r>
            <a:r>
              <a:rPr lang="nl-NL" sz="2400" dirty="0">
                <a:cs typeface="Arial" charset="0"/>
              </a:rPr>
              <a:t> </a:t>
            </a:r>
            <a:r>
              <a:rPr lang="nl-NL" sz="2400" dirty="0" err="1">
                <a:cs typeface="Arial" charset="0"/>
              </a:rPr>
              <a:t>catheter</a:t>
            </a:r>
            <a:endParaRPr lang="nl-NL" sz="2400" dirty="0"/>
          </a:p>
        </p:txBody>
      </p:sp>
      <p:pic>
        <p:nvPicPr>
          <p:cNvPr id="4" name="Tijdelijke aanduiding voor inhoud 3" descr="DSCN0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064" y="1645920"/>
            <a:ext cx="3908176" cy="29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838992" y="1260413"/>
            <a:ext cx="558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cs typeface="Arial" charset="0"/>
              </a:rPr>
              <a:t>Tunnelen via schouder of buik, afhankelijk van mobiliteit, badwens, wens patiënt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863376" y="465490"/>
            <a:ext cx="8100000" cy="533400"/>
          </a:xfrm>
        </p:spPr>
        <p:txBody>
          <a:bodyPr/>
          <a:lstStyle/>
          <a:p>
            <a:r>
              <a:rPr lang="en-US" altLang="nl-NL" sz="2400" dirty="0" err="1"/>
              <a:t>Liquorlekkage</a:t>
            </a:r>
            <a:endParaRPr lang="nl-NL" altLang="nl-NL" sz="2400" dirty="0"/>
          </a:p>
        </p:txBody>
      </p:sp>
      <p:sp>
        <p:nvSpPr>
          <p:cNvPr id="35843" name="Tijdelijke aanduiding voor inhoud 3"/>
          <p:cNvSpPr>
            <a:spLocks noGrp="1"/>
          </p:cNvSpPr>
          <p:nvPr>
            <p:ph idx="1"/>
          </p:nvPr>
        </p:nvSpPr>
        <p:spPr>
          <a:xfrm>
            <a:off x="522000" y="1257154"/>
            <a:ext cx="8100000" cy="3152632"/>
          </a:xfrm>
        </p:spPr>
        <p:txBody>
          <a:bodyPr/>
          <a:lstStyle/>
          <a:p>
            <a:pPr eaLnBrk="1" hangingPunct="1"/>
            <a:r>
              <a:rPr lang="pt-BR" altLang="nl-NL" sz="1800" dirty="0"/>
              <a:t>Met name vaak eerste dagen na het prikken van intrathecale catheter</a:t>
            </a:r>
          </a:p>
          <a:p>
            <a:pPr eaLnBrk="1" hangingPunct="1"/>
            <a:endParaRPr lang="pt-BR" altLang="nl-NL" sz="1800" dirty="0"/>
          </a:p>
          <a:p>
            <a:pPr eaLnBrk="1" hangingPunct="1"/>
            <a:r>
              <a:rPr lang="pt-BR" altLang="nl-NL" sz="1800" dirty="0"/>
              <a:t>Wat te doen als verpleegkundige?</a:t>
            </a:r>
          </a:p>
          <a:p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	</a:t>
            </a:r>
            <a:r>
              <a:rPr lang="nl-NL" altLang="nl-NL" sz="1800" dirty="0"/>
              <a:t>- Patiënt veel laten drinken, </a:t>
            </a:r>
            <a:r>
              <a:rPr lang="nl-NL" altLang="nl-NL" sz="1800" dirty="0" err="1"/>
              <a:t>mn</a:t>
            </a:r>
            <a:r>
              <a:rPr lang="nl-NL" altLang="nl-NL" sz="1800" dirty="0"/>
              <a:t> bij post spinale hoofdpijn</a:t>
            </a:r>
          </a:p>
          <a:p>
            <a:pPr marL="0" indent="0">
              <a:buNone/>
            </a:pPr>
            <a:r>
              <a:rPr lang="nl-NL" altLang="nl-NL" sz="1800" dirty="0"/>
              <a:t>	- Drukverband aanleggen om lekkage te verminderen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7F567-F6F8-42D8-A76D-DFD7D54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16" y="409197"/>
            <a:ext cx="8100000" cy="533400"/>
          </a:xfrm>
        </p:spPr>
        <p:txBody>
          <a:bodyPr/>
          <a:lstStyle/>
          <a:p>
            <a:r>
              <a:rPr lang="nl-NL" sz="2400" dirty="0"/>
              <a:t>Wat te doen bij toename van pijn thuis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E64BE-4ECC-4467-9151-BC13000C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08386"/>
            <a:ext cx="8100000" cy="3152632"/>
          </a:xfrm>
        </p:spPr>
        <p:txBody>
          <a:bodyPr/>
          <a:lstStyle/>
          <a:p>
            <a:r>
              <a:rPr lang="nl-NL" sz="1800" dirty="0"/>
              <a:t>Waar zit de pijn? Bekende plaats of nieuw</a:t>
            </a:r>
          </a:p>
          <a:p>
            <a:endParaRPr lang="nl-NL" sz="1800" dirty="0"/>
          </a:p>
          <a:p>
            <a:r>
              <a:rPr lang="nl-NL" sz="1800" dirty="0"/>
              <a:t>Hoe is het beloop? Plots of geleidelijk</a:t>
            </a:r>
          </a:p>
          <a:p>
            <a:endParaRPr lang="nl-NL" sz="1800" dirty="0"/>
          </a:p>
          <a:p>
            <a:r>
              <a:rPr lang="nl-NL" sz="1800" dirty="0"/>
              <a:t>Is er iets gebeurd? Val van </a:t>
            </a:r>
            <a:r>
              <a:rPr lang="nl-NL" sz="1800" dirty="0" err="1"/>
              <a:t>patient</a:t>
            </a:r>
            <a:r>
              <a:rPr lang="nl-NL" sz="1800" dirty="0"/>
              <a:t>, val van pomp</a:t>
            </a:r>
          </a:p>
          <a:p>
            <a:endParaRPr lang="nl-NL" sz="1800" dirty="0"/>
          </a:p>
          <a:p>
            <a:r>
              <a:rPr lang="nl-NL" sz="1800" dirty="0"/>
              <a:t>Helpt drukken op de pomp?</a:t>
            </a:r>
          </a:p>
          <a:p>
            <a:endParaRPr lang="nl-NL" sz="1800" dirty="0"/>
          </a:p>
          <a:p>
            <a:r>
              <a:rPr lang="nl-NL" sz="1800" dirty="0"/>
              <a:t>Controleer insteek en pleisters</a:t>
            </a:r>
          </a:p>
          <a:p>
            <a:endParaRPr lang="nl-NL" sz="1800" dirty="0"/>
          </a:p>
          <a:p>
            <a:r>
              <a:rPr lang="nl-NL" sz="1800" dirty="0"/>
              <a:t>Loop de gehele lijn langs op disconnectie, lekkage, obstructie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515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56" y="505620"/>
            <a:ext cx="6075000" cy="400050"/>
          </a:xfrm>
        </p:spPr>
        <p:txBody>
          <a:bodyPr/>
          <a:lstStyle/>
          <a:p>
            <a:r>
              <a:rPr lang="nl-NL" sz="2400" dirty="0">
                <a:cs typeface="Arial" charset="0"/>
              </a:rPr>
              <a:t>Indicatie ITC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184002"/>
            <a:ext cx="8100000" cy="3152632"/>
          </a:xfrm>
        </p:spPr>
        <p:txBody>
          <a:bodyPr/>
          <a:lstStyle/>
          <a:p>
            <a:r>
              <a:rPr lang="nl-NL" sz="1800" dirty="0">
                <a:cs typeface="Arial" charset="0"/>
              </a:rPr>
              <a:t>Beperkte levensverwachting </a:t>
            </a:r>
          </a:p>
          <a:p>
            <a:endParaRPr lang="nl-NL" sz="1800" dirty="0">
              <a:cs typeface="Arial" charset="0"/>
            </a:endParaRPr>
          </a:p>
          <a:p>
            <a:r>
              <a:rPr lang="nl-NL" sz="1800" dirty="0">
                <a:cs typeface="Arial" charset="0"/>
              </a:rPr>
              <a:t>Oncologische patiënt </a:t>
            </a:r>
          </a:p>
          <a:p>
            <a:endParaRPr lang="nl-NL" sz="1800" dirty="0">
              <a:cs typeface="Arial" charset="0"/>
            </a:endParaRPr>
          </a:p>
          <a:p>
            <a:r>
              <a:rPr lang="nl-NL" sz="1800" dirty="0">
                <a:cs typeface="Arial" charset="0"/>
              </a:rPr>
              <a:t>Pijn onvoldoende onder controle met reguliere medicatie</a:t>
            </a:r>
          </a:p>
          <a:p>
            <a:endParaRPr lang="nl-NL" sz="1800" dirty="0">
              <a:cs typeface="Arial" charset="0"/>
            </a:endParaRPr>
          </a:p>
          <a:p>
            <a:r>
              <a:rPr lang="nl-NL" sz="1800" dirty="0">
                <a:cs typeface="Arial" charset="0"/>
              </a:rPr>
              <a:t>Te veel last van bijwerkingen van reguliere medicatie</a:t>
            </a:r>
          </a:p>
          <a:p>
            <a:endParaRPr lang="nl-NL" sz="1800" dirty="0">
              <a:cs typeface="Arial" charset="0"/>
            </a:endParaRPr>
          </a:p>
          <a:p>
            <a:r>
              <a:rPr lang="nl-NL" sz="1800" dirty="0">
                <a:cs typeface="Arial" charset="0"/>
              </a:rPr>
              <a:t>Gelokaliseerde pijn</a:t>
            </a:r>
          </a:p>
          <a:p>
            <a:endParaRPr lang="nl-NL" sz="1800" dirty="0">
              <a:cs typeface="Arial" charset="0"/>
            </a:endParaRPr>
          </a:p>
          <a:p>
            <a:r>
              <a:rPr lang="nl-NL" sz="1800" dirty="0">
                <a:cs typeface="Arial" charset="0"/>
              </a:rPr>
              <a:t>Tumor ingroei in zenuwen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608" y="465490"/>
            <a:ext cx="8100000" cy="533400"/>
          </a:xfrm>
        </p:spPr>
        <p:txBody>
          <a:bodyPr/>
          <a:lstStyle/>
          <a:p>
            <a:r>
              <a:rPr lang="nl-NL" sz="2400" dirty="0">
                <a:cs typeface="Arial" charset="0"/>
              </a:rPr>
              <a:t>Contra-indicatie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281538"/>
            <a:ext cx="8100000" cy="3152632"/>
          </a:xfrm>
        </p:spPr>
        <p:txBody>
          <a:bodyPr/>
          <a:lstStyle/>
          <a:p>
            <a:pPr>
              <a:defRPr/>
            </a:pPr>
            <a:r>
              <a:rPr lang="nl-NL" sz="1800" dirty="0">
                <a:cs typeface="Arial" charset="0"/>
              </a:rPr>
              <a:t>Infectie op plaats </a:t>
            </a:r>
            <a:r>
              <a:rPr lang="nl-NL" sz="1800" dirty="0" err="1">
                <a:cs typeface="Arial" charset="0"/>
              </a:rPr>
              <a:t>block</a:t>
            </a:r>
            <a:endParaRPr lang="nl-NL" sz="1800" dirty="0">
              <a:cs typeface="Arial" charset="0"/>
            </a:endParaRPr>
          </a:p>
          <a:p>
            <a:pPr>
              <a:defRPr/>
            </a:pPr>
            <a:endParaRPr lang="nl-NL" sz="1800" dirty="0">
              <a:cs typeface="Arial" charset="0"/>
            </a:endParaRPr>
          </a:p>
          <a:p>
            <a:pPr>
              <a:defRPr/>
            </a:pPr>
            <a:r>
              <a:rPr lang="nl-NL" sz="1800" dirty="0">
                <a:cs typeface="Arial" charset="0"/>
              </a:rPr>
              <a:t>Stollingsafwijkingen</a:t>
            </a:r>
          </a:p>
          <a:p>
            <a:pPr>
              <a:defRPr/>
            </a:pPr>
            <a:endParaRPr lang="nl-NL" sz="1800" dirty="0">
              <a:cs typeface="Arial" charset="0"/>
            </a:endParaRPr>
          </a:p>
          <a:p>
            <a:pPr>
              <a:defRPr/>
            </a:pPr>
            <a:r>
              <a:rPr lang="nl-NL" sz="1800" dirty="0">
                <a:cs typeface="Arial" charset="0"/>
              </a:rPr>
              <a:t>Afwijkende anatomie, tumorgroei </a:t>
            </a:r>
            <a:endParaRPr lang="nl-NL" sz="1800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416" y="430438"/>
            <a:ext cx="8100000" cy="533400"/>
          </a:xfrm>
        </p:spPr>
        <p:txBody>
          <a:bodyPr/>
          <a:lstStyle/>
          <a:p>
            <a:r>
              <a:rPr lang="nl-NL" sz="2400" dirty="0">
                <a:latin typeface="+mn-lt"/>
                <a:cs typeface="Arial" panose="020B0604020202020204" pitchFamily="34" charset="0"/>
              </a:rPr>
              <a:t>Omreken tabel morfine dosis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6112" y="1196194"/>
            <a:ext cx="8100000" cy="3152632"/>
          </a:xfrm>
        </p:spPr>
        <p:txBody>
          <a:bodyPr/>
          <a:lstStyle/>
          <a:p>
            <a:pPr>
              <a:defRPr/>
            </a:pPr>
            <a:r>
              <a:rPr lang="nl-NL" sz="1800" dirty="0">
                <a:cs typeface="Arial" charset="0"/>
              </a:rPr>
              <a:t>Oraal                                  300 mg</a:t>
            </a:r>
          </a:p>
          <a:p>
            <a:pPr>
              <a:defRPr/>
            </a:pPr>
            <a:endParaRPr lang="nl-NL" sz="1800" dirty="0">
              <a:cs typeface="Arial" charset="0"/>
            </a:endParaRPr>
          </a:p>
          <a:p>
            <a:pPr>
              <a:defRPr/>
            </a:pPr>
            <a:r>
              <a:rPr lang="nl-NL" sz="1800" dirty="0" err="1">
                <a:cs typeface="Arial" charset="0"/>
              </a:rPr>
              <a:t>Subcutaan</a:t>
            </a:r>
            <a:r>
              <a:rPr lang="nl-NL" sz="1800" dirty="0">
                <a:cs typeface="Arial" charset="0"/>
              </a:rPr>
              <a:t>                         100 mg</a:t>
            </a:r>
          </a:p>
          <a:p>
            <a:pPr>
              <a:defRPr/>
            </a:pPr>
            <a:endParaRPr lang="nl-NL" sz="1800" dirty="0">
              <a:cs typeface="Arial" charset="0"/>
            </a:endParaRPr>
          </a:p>
          <a:p>
            <a:pPr>
              <a:defRPr/>
            </a:pPr>
            <a:r>
              <a:rPr lang="nl-NL" sz="1800" dirty="0" err="1">
                <a:cs typeface="Arial" charset="0"/>
              </a:rPr>
              <a:t>Epiduraal</a:t>
            </a:r>
            <a:r>
              <a:rPr lang="nl-NL" sz="1800" dirty="0">
                <a:cs typeface="Arial" charset="0"/>
              </a:rPr>
              <a:t>                           10 mg</a:t>
            </a:r>
          </a:p>
          <a:p>
            <a:pPr>
              <a:defRPr/>
            </a:pPr>
            <a:endParaRPr lang="nl-NL" sz="1800" dirty="0">
              <a:cs typeface="Arial" charset="0"/>
            </a:endParaRPr>
          </a:p>
          <a:p>
            <a:pPr>
              <a:defRPr/>
            </a:pPr>
            <a:r>
              <a:rPr lang="nl-NL" sz="1800" dirty="0">
                <a:cs typeface="Arial" charset="0"/>
              </a:rPr>
              <a:t>Spinaal                               1 mg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032" y="529685"/>
            <a:ext cx="8100000" cy="533400"/>
          </a:xfrm>
        </p:spPr>
        <p:txBody>
          <a:bodyPr/>
          <a:lstStyle/>
          <a:p>
            <a:r>
              <a:rPr lang="nl-NL" sz="2400" dirty="0" err="1">
                <a:cs typeface="Arial" charset="0"/>
              </a:rPr>
              <a:t>Intrathecale</a:t>
            </a:r>
            <a:r>
              <a:rPr lang="nl-NL" sz="2400" dirty="0">
                <a:cs typeface="Arial" charset="0"/>
              </a:rPr>
              <a:t> toediening van medicatie</a:t>
            </a:r>
            <a:endParaRPr lang="nl-NL" sz="2400" dirty="0"/>
          </a:p>
        </p:txBody>
      </p:sp>
      <p:graphicFrame>
        <p:nvGraphicFramePr>
          <p:cNvPr id="2406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35180" y="1360885"/>
          <a:ext cx="3273641" cy="309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-foto" r:id="rId3" imgW="8352381" imgH="7895238" progId="">
                  <p:embed/>
                </p:oleObj>
              </mc:Choice>
              <mc:Fallback>
                <p:oleObj name="Photo Editor-foto" r:id="rId3" imgW="8352381" imgH="7895238" progId="">
                  <p:embed/>
                  <p:pic>
                    <p:nvPicPr>
                      <p:cNvPr id="240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180" y="1360885"/>
                        <a:ext cx="3273641" cy="3094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E:\scanner\locoregionaal anesthesie\schema spina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47320"/>
            <a:ext cx="3132348" cy="35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H:\Pieter\schema ruggenmerg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159" y="1360885"/>
            <a:ext cx="4151684" cy="309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3198F-BEF8-48B6-B16E-CB3D8632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00" y="465490"/>
            <a:ext cx="8100000" cy="533400"/>
          </a:xfrm>
        </p:spPr>
        <p:txBody>
          <a:bodyPr/>
          <a:lstStyle/>
          <a:p>
            <a:r>
              <a:rPr lang="nl-NL" sz="2400" dirty="0"/>
              <a:t>Fysiologie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F326E-3A76-4128-ABBE-7626AA62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08386"/>
            <a:ext cx="8100000" cy="3152632"/>
          </a:xfrm>
        </p:spPr>
        <p:txBody>
          <a:bodyPr/>
          <a:lstStyle/>
          <a:p>
            <a:r>
              <a:rPr lang="nl-NL" sz="1800" dirty="0"/>
              <a:t>Blokkade van prikkelgeleiding door lokaal anesthesie (</a:t>
            </a:r>
            <a:r>
              <a:rPr lang="nl-NL" sz="1800" dirty="0" err="1"/>
              <a:t>bupivacaine</a:t>
            </a:r>
            <a:r>
              <a:rPr lang="nl-NL" sz="1800" dirty="0"/>
              <a:t>, </a:t>
            </a:r>
            <a:r>
              <a:rPr lang="nl-NL" sz="1800" dirty="0" err="1"/>
              <a:t>ropivacaine</a:t>
            </a:r>
            <a:r>
              <a:rPr lang="nl-NL" sz="1800" dirty="0"/>
              <a:t>) over bepaalde </a:t>
            </a:r>
            <a:r>
              <a:rPr lang="nl-NL" sz="1800" dirty="0" err="1"/>
              <a:t>dermatomen</a:t>
            </a:r>
            <a:r>
              <a:rPr lang="nl-NL" sz="1800" dirty="0"/>
              <a:t> met als gevolg verminderde </a:t>
            </a:r>
            <a:r>
              <a:rPr lang="nl-NL" sz="1800" dirty="0" err="1"/>
              <a:t>sensoriek</a:t>
            </a:r>
            <a:r>
              <a:rPr lang="nl-NL" sz="1800" dirty="0"/>
              <a:t> en </a:t>
            </a:r>
            <a:r>
              <a:rPr lang="nl-NL" sz="1800" dirty="0" err="1"/>
              <a:t>evt</a:t>
            </a:r>
            <a:r>
              <a:rPr lang="nl-NL" sz="1800" dirty="0"/>
              <a:t> ook motoriek</a:t>
            </a:r>
          </a:p>
          <a:p>
            <a:endParaRPr lang="nl-NL" sz="1800" dirty="0"/>
          </a:p>
          <a:p>
            <a:r>
              <a:rPr lang="nl-NL" sz="1800" dirty="0"/>
              <a:t>Blokkade van pijngeleiding door </a:t>
            </a:r>
            <a:r>
              <a:rPr lang="nl-NL" sz="1800" dirty="0" err="1"/>
              <a:t>opioiden</a:t>
            </a:r>
            <a:r>
              <a:rPr lang="nl-NL" sz="1800" dirty="0"/>
              <a:t> door het bezetten van de morfine receptoren door morfine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84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Tijdelijke aanduiding voor inhoud 3" descr="dermatomen2.jpg"/>
          <p:cNvPicPr>
            <a:picLocks noChangeAspect="1"/>
          </p:cNvPicPr>
          <p:nvPr/>
        </p:nvPicPr>
        <p:blipFill>
          <a:blip r:embed="rId3" cstate="print"/>
          <a:srcRect t="923" b="17978"/>
          <a:stretch>
            <a:fillRect/>
          </a:stretch>
        </p:blipFill>
        <p:spPr bwMode="auto">
          <a:xfrm>
            <a:off x="2411760" y="519522"/>
            <a:ext cx="4428492" cy="41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596DA3275C34C821823E7F5C2B6C8" ma:contentTypeVersion="13" ma:contentTypeDescription="Een nieuw document maken." ma:contentTypeScope="" ma:versionID="531aca6af6f0e3167db277bb89fda3b0">
  <xsd:schema xmlns:xsd="http://www.w3.org/2001/XMLSchema" xmlns:xs="http://www.w3.org/2001/XMLSchema" xmlns:p="http://schemas.microsoft.com/office/2006/metadata/properties" xmlns:ns2="a561a770-0ba6-4b28-adf8-29cf858abcaf" xmlns:ns3="9380d12e-5324-40cf-8966-e2e07fdbd7ff" targetNamespace="http://schemas.microsoft.com/office/2006/metadata/properties" ma:root="true" ma:fieldsID="f6e8288fad49bfa9974b5c7ff7ac3cb7" ns2:_="" ns3:_="">
    <xsd:import namespace="a561a770-0ba6-4b28-adf8-29cf858abcaf"/>
    <xsd:import namespace="9380d12e-5324-40cf-8966-e2e07fdbd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1a770-0ba6-4b28-adf8-29cf858ab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0d12e-5324-40cf-8966-e2e07fdbd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63AFBA-1E9C-477D-A0CC-294BA80DDB90}"/>
</file>

<file path=customXml/itemProps2.xml><?xml version="1.0" encoding="utf-8"?>
<ds:datastoreItem xmlns:ds="http://schemas.openxmlformats.org/officeDocument/2006/customXml" ds:itemID="{2F53334C-537D-419F-AB19-43EB39CE95E8}"/>
</file>

<file path=customXml/itemProps3.xml><?xml version="1.0" encoding="utf-8"?>
<ds:datastoreItem xmlns:ds="http://schemas.openxmlformats.org/officeDocument/2006/customXml" ds:itemID="{9CF025F2-77E3-4B41-B313-6327E057C4BC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229</Words>
  <Application>Microsoft Office PowerPoint</Application>
  <PresentationFormat>Diavoorstelling (16:9)</PresentationFormat>
  <Paragraphs>58</Paragraphs>
  <Slides>14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Default Theme</vt:lpstr>
      <vt:lpstr>Photo Editor-foto</vt:lpstr>
      <vt:lpstr>Photo Editor Photo</vt:lpstr>
      <vt:lpstr>  Intrathecale katheter in de thuiszorg </vt:lpstr>
      <vt:lpstr>Indicatie ITC</vt:lpstr>
      <vt:lpstr>Contra-indicatie</vt:lpstr>
      <vt:lpstr>Omreken tabel morfine dosis</vt:lpstr>
      <vt:lpstr>Intrathecale toediening van medicatie</vt:lpstr>
      <vt:lpstr>PowerPoint-presentatie</vt:lpstr>
      <vt:lpstr>PowerPoint-presentatie</vt:lpstr>
      <vt:lpstr>Fysiologie</vt:lpstr>
      <vt:lpstr>PowerPoint-presentatie</vt:lpstr>
      <vt:lpstr>Techniek van inbrengen</vt:lpstr>
      <vt:lpstr>PowerPoint-presentatie</vt:lpstr>
      <vt:lpstr>Afplakken van de intrathecaal catheter</vt:lpstr>
      <vt:lpstr>Liquorlekkage</vt:lpstr>
      <vt:lpstr>Wat te doen bij toename van pijn thuis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Intrathecale katheter in de thuiszorg</dc:title>
  <dc:creator>Kooymans, Floor</dc:creator>
  <cp:lastModifiedBy>Ikrame Serghini</cp:lastModifiedBy>
  <cp:revision>3</cp:revision>
  <dcterms:created xsi:type="dcterms:W3CDTF">2021-06-22T08:14:15Z</dcterms:created>
  <dcterms:modified xsi:type="dcterms:W3CDTF">2022-05-17T05:08:44Z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0x010100532596DA3275C34C821823E7F5C2B6C8</vt:lpwstr>
  </property>
</Properties>
</file>